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  <p:sldMasterId id="2147483692" r:id="rId3"/>
  </p:sldMasterIdLst>
  <p:notesMasterIdLst>
    <p:notesMasterId r:id="rId3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9144000" cy="5143500" type="screen16x9"/>
  <p:notesSz cx="6858000" cy="9144000"/>
  <p:embeddedFontLst>
    <p:embeddedFont>
      <p:font typeface="Avenir" panose="02000503020000020003" pitchFamily="2" charset="0"/>
      <p:regular r:id="rId31"/>
      <p: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Helvetica Neue" panose="02000503000000020004" pitchFamily="2" charset="0"/>
      <p:regular r:id="rId37"/>
      <p:bold r:id="rId38"/>
      <p:italic r:id="rId39"/>
      <p:boldItalic r:id="rId40"/>
    </p:embeddedFont>
    <p:embeddedFont>
      <p:font typeface="Lato" panose="020F0502020204030203" pitchFamily="34" charset="77"/>
      <p:regular r:id="rId41"/>
      <p:bold r:id="rId42"/>
      <p:italic r:id="rId43"/>
      <p:boldItalic r:id="rId44"/>
    </p:embeddedFont>
    <p:embeddedFont>
      <p:font typeface="Lato Black" panose="020F0802020204030203" pitchFamily="34" charset="77"/>
      <p:bold r:id="rId45"/>
      <p:italic r:id="rId46"/>
      <p:boldItalic r:id="rId47"/>
    </p:embeddedFont>
    <p:embeddedFont>
      <p:font typeface="Montserrat" pitchFamily="2" charset="77"/>
      <p:regular r:id="rId48"/>
      <p:bold r:id="rId49"/>
      <p:italic r:id="rId50"/>
      <p:boldItalic r:id="rId51"/>
    </p:embeddedFont>
    <p:embeddedFont>
      <p:font typeface="Montserrat Thin" pitchFamily="2" charset="77"/>
      <p:regular r:id="rId52"/>
      <p:bold r:id="rId53"/>
      <p:italic r:id="rId54"/>
      <p:boldItalic r:id="rId55"/>
    </p:embeddedFont>
    <p:embeddedFont>
      <p:font typeface="Muli Regular" pitchFamily="2" charset="77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DC689B-EC72-4221-8106-DE1ECCF4EB7D}">
  <a:tblStyle styleId="{5BDC689B-EC72-4221-8106-DE1ECCF4EB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0"/>
  </p:normalViewPr>
  <p:slideViewPr>
    <p:cSldViewPr snapToGrid="0">
      <p:cViewPr varScale="1">
        <p:scale>
          <a:sx n="113" d="100"/>
          <a:sy n="113" d="100"/>
        </p:scale>
        <p:origin x="200" y="6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9.fntdata"/><Relationship Id="rId21" Type="http://schemas.openxmlformats.org/officeDocument/2006/relationships/slide" Target="slides/slide18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8" Type="http://schemas.openxmlformats.org/officeDocument/2006/relationships/slide" Target="slides/slide5.xml"/><Relationship Id="rId51" Type="http://schemas.openxmlformats.org/officeDocument/2006/relationships/font" Target="fonts/font2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b1752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298" y="685800"/>
            <a:ext cx="6096000" cy="342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b1752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f121fcb7a_0_37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7f121fcb7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f121fcb7a_0_45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7f121fcb7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f121fcb7a_0_51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7f121fcb7a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f121fcb7a_0_58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7f121fcb7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f121fcb7a_0_71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7f121fcb7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f121fcb7a_0_77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7f121fcb7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f121fcb7a_0_84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7f121fcb7a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f121fcb7a_0_94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7f121fcb7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16fb97869_2_0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816fb9786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f121fcb7a_0_103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7f121fcb7a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c6049db1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c6049db13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f121fcb7a_0_111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7f121fcb7a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f121fcb7a_0_122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7f121fcb7a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7f121fcb7a_0_129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7f121fcb7a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f121fcb7a_0_140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7f121fcb7a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2b7f18dd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809" y="685800"/>
            <a:ext cx="4574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52b7f18dd0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cd19ec61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809" y="685800"/>
            <a:ext cx="4574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cd19ec611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2b7f18dd0_0_77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52b7f18dd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ed0b3d6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ed0b3d64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cd19ec61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cd19ec611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f28ecfa3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f28ecfa36_0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f121fcb7a_0_0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7f121fcb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f121fcb7a_0_13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7f121fcb7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f121fcb7a_0_19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7f121fcb7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f121fcb7a_0_25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7f121fcb7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" type="title">
  <p:cSld name="TITL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4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44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8" name="Google Shape;178;p44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5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9pPr>
          </a:lstStyle>
          <a:p>
            <a:endParaRPr/>
          </a:p>
        </p:txBody>
      </p:sp>
      <p:sp>
        <p:nvSpPr>
          <p:cNvPr id="181" name="Google Shape;181;p45"/>
          <p:cNvSpPr txBox="1">
            <a:spLocks noGrp="1"/>
          </p:cNvSpPr>
          <p:nvPr>
            <p:ph type="body" idx="1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45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3"/>
          <p:cNvSpPr txBox="1">
            <a:spLocks noGrp="1"/>
          </p:cNvSpPr>
          <p:nvPr>
            <p:ph type="title"/>
          </p:nvPr>
        </p:nvSpPr>
        <p:spPr>
          <a:xfrm>
            <a:off x="456842" y="68461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endParaRPr/>
          </a:p>
        </p:txBody>
      </p:sp>
      <p:sp>
        <p:nvSpPr>
          <p:cNvPr id="171" name="Google Shape;171;p43"/>
          <p:cNvSpPr txBox="1">
            <a:spLocks noGrp="1"/>
          </p:cNvSpPr>
          <p:nvPr>
            <p:ph type="body" idx="1"/>
          </p:nvPr>
        </p:nvSpPr>
        <p:spPr>
          <a:xfrm>
            <a:off x="456842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endParaRPr/>
          </a:p>
        </p:txBody>
      </p:sp>
      <p:sp>
        <p:nvSpPr>
          <p:cNvPr id="172" name="Google Shape;172;p43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500" b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BWit9gq8AGybfQgHuwd8p0qyd0TKWGj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hyperlink" Target="https://www.machinelearningplus.com/python/python-regex-tutorial-example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?bg=rgba(134%2C201%2C233%2C1)&amp;t=monokai&amp;wt=none&amp;l=python&amp;ds=true&amp;dsyoff=20px&amp;dsblur=68px&amp;wc=true&amp;wa=true&amp;pv=56px&amp;ph=56px&amp;ln=false&amp;fl=1&amp;fm=Hack&amp;fs=14px&amp;lh=133%25&amp;si=false&amp;es=2x&amp;wm=false&amp;code=%2522%2522%2522Limpia%2520el%2520siguiente%2520tweet%2520para%2520que%2520contenga%2520s%25C3%25B3lo%2520el%2520mensaje%2520del%2520usuario.%2520Es%2520decir%252C%2520elimina%2520todas%2520%250Alas%2520URLs%252C%2520hashtags%252C%2520menciones%252C%2520puntuaciones%252C%2520RTs%2520y%2520CCs.%2522%2522%2522%250A%250Atweet%2520%253D%2520%2522Good%2520advice!%2520RT%2520%2540TheNextWeb%253A%2520What%2520I%2520would%2520do%2520differently%2520if%2520I%2520was%2520learning%2520to%2520code%2520today%2520http%253A%252F%252Ft.co%252Flbwej0pxOd%2520cc%253A%2520%2540garybernhardt%2520%2523rstats%2522%250A%250Aimport%2520re%250Adef%2520clean_tweet(tweet)%253A%250A%2520%2520tweet%2520%253D%2520re.sub(%27http%255CS%252B%255Cs*%27%252C%2520%27%27%252C%2520tweet)%2520%2523%2520URLs%250A%2520%2520tweet%2520%253D%2520re.sub(%27RT%257Ccc%27%252C%2520%27%27%252C%2520tweet)%2520%2523%2520RT%2520y%2520cc%250A%2520%2520tweet%2520%253D%2520re.sub(%27%2523%255CS%252B%27%252C%2520%27%27%252C%2520tweet)%2520%2523%2520hashtags%250A%2520%2520tweet%2520%253D%2520re.sub(%27%2540%255CS%252B%27%252C%2520%27%27%252C%2520tweet)%2520%2523%2520menciones%250A%2520%2520tweet%2520%253D%2520re.sub(%27%255B%2525s%255D%27%2520%2525%2520re.escape(%2522%2522%2522!%2522%2523%2524%2525%2526%27()*%252B%252C-.%252F%253A%253B%253C%253D%253E%253F%2540%255B%255C%255D%255E_%2560%257B%257C%257D~%2522%2522%2522)%252C%2520%27%27%252C%2520tweet)%2520%2523%2520puntuaciones%250A%2520%2520tweet%2520%253D%2520re.sub(%27%255Cs%252B%27%252C%2520%27%2520%27%252C%2520tweet)%2520%2523%2520espacios%2520en%2520blanco%2520adicionales%250A%2520%2520return%2520tweet%250A%250Aprint(clean_tweet(tweet))%250A%2523%253E%2520Good%2520advice%2520What%2520I%2520would%2520do%2520differently%2520if%2520I%2520was%2520learning%2520to%2520code%2520today%252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?bg=rgba(134%2C201%2C233%2C1)&amp;t=monokai&amp;wt=none&amp;l=python&amp;ds=true&amp;dsyoff=20px&amp;dsblur=68px&amp;wc=true&amp;wa=true&amp;pv=56px&amp;ph=56px&amp;ln=false&amp;fl=1&amp;fm=Hack&amp;fs=14px&amp;lh=133%25&amp;si=false&amp;es=2x&amp;wm=false&amp;code=%2523%2520Import%2520the%2520English%2520language%2520class%250Afrom%2520spacy.lang.en%2520import%2520English%250A%2523%2520Create%2520the%2520nlp%2520object%250Anlp%2520%253D%2520English()%250A%250A%2523%2520Created%2520by%2520processing%2520a%2520string%2520of%2520text%2520%250A%2523%2520with%2520the%2520nlp%2520object%250Adoc%2520%253D%2520nlp(%2522Hello%2520world!%2522)%250A%2523%2520Iterate%2520over%2520tokens%2520in%2520a%2520Doc%250Afor%2520token%2520in%2520doc%253A%250Aprint(token.text)%250A%250A%2523%253E%2520Hello%250A%2523%253E%2520world%250A%2523%253E%2520!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png"/><Relationship Id="rId5" Type="http://schemas.openxmlformats.org/officeDocument/2006/relationships/hyperlink" Target="https://carbon.now.sh/?bg=rgba(134%2C201%2C233%2C1)&amp;t=monokai&amp;wt=none&amp;l=python&amp;ds=true&amp;dsyoff=20px&amp;dsblur=68px&amp;wc=true&amp;wa=true&amp;pv=56px&amp;ph=56px&amp;ln=false&amp;fl=1&amp;fm=Hack&amp;fs=14px&amp;lh=133%25&amp;si=false&amp;es=2x&amp;wm=false&amp;code=doc%2520%253D%2520nlp(%2522Hello%2520world!%2522)%250A%250A%2523%2520Index%2520into%2520the%2520Doc%2520to%2520get%2520a%2520single%2520Token%250Atoken%2520%253D%2520doc%255B1%255D%250A%2523%2520Get%2520the%2520token%2520text%2520via%2520the%2520.text%2520attribute%250Aprint(token.text)%250A%250A%2523%253E%2520world%250A%250A%2523%2520A%2520slice%2520from%2520the%2520Doc%2520is%2520a%2520Span%2520object%250Aspan%2520%253D%2520doc%255B1%253A4%255D%250A%2523%2520Get%2520the%2520span%2520text%2520via%2520the%2520.text%2520attribute%250Aprint(span.text)%250A%250A%2523%253E%2520world!" TargetMode="Externa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coref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urses/advanced-nlp-with-spac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spacy.io/usage" TargetMode="External"/><Relationship Id="rId7" Type="http://schemas.openxmlformats.org/officeDocument/2006/relationships/image" Target="../media/image7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s://github.com/huggingface/neuralcoref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radimrehurek.com/gensim/" TargetMode="Externa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6"/>
          <p:cNvPicPr preferRelativeResize="0"/>
          <p:nvPr/>
        </p:nvPicPr>
        <p:blipFill rotWithShape="1">
          <a:blip r:embed="rId3">
            <a:alphaModFix/>
          </a:blip>
          <a:srcRect b="15718"/>
          <a:stretch/>
        </p:blipFill>
        <p:spPr>
          <a:xfrm>
            <a:off x="0" y="0"/>
            <a:ext cx="914400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6"/>
          <p:cNvSpPr/>
          <p:nvPr/>
        </p:nvSpPr>
        <p:spPr>
          <a:xfrm>
            <a:off x="5105400" y="152400"/>
            <a:ext cx="3932700" cy="3002700"/>
          </a:xfrm>
          <a:prstGeom prst="rect">
            <a:avLst/>
          </a:prstGeom>
          <a:solidFill>
            <a:srgbClr val="FEB382"/>
          </a:solidFill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6"/>
          <p:cNvSpPr/>
          <p:nvPr/>
        </p:nvSpPr>
        <p:spPr>
          <a:xfrm>
            <a:off x="4378200" y="577800"/>
            <a:ext cx="4503300" cy="1828800"/>
          </a:xfrm>
          <a:prstGeom prst="rect">
            <a:avLst/>
          </a:prstGeom>
          <a:solidFill>
            <a:srgbClr val="FFEADC"/>
          </a:solidFill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46"/>
          <p:cNvSpPr txBox="1"/>
          <p:nvPr/>
        </p:nvSpPr>
        <p:spPr>
          <a:xfrm>
            <a:off x="706200" y="3593400"/>
            <a:ext cx="77316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Saturdays.AI Madrid </a:t>
            </a:r>
            <a:endParaRPr sz="26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FFFFFF"/>
                </a:solidFill>
                <a:highlight>
                  <a:srgbClr val="9BBB59"/>
                </a:highlight>
                <a:latin typeface="Muli Regular"/>
                <a:ea typeface="Muli Regular"/>
                <a:cs typeface="Muli Regular"/>
                <a:sym typeface="Muli Regular"/>
              </a:rPr>
              <a:t>Machine Learning</a:t>
            </a:r>
            <a:endParaRPr sz="2600">
              <a:solidFill>
                <a:srgbClr val="FFFFFF"/>
              </a:solidFill>
              <a:highlight>
                <a:srgbClr val="9BBB59"/>
              </a:highlight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cxnSp>
        <p:nvCxnSpPr>
          <p:cNvPr id="193" name="Google Shape;193;p46"/>
          <p:cNvCxnSpPr/>
          <p:nvPr/>
        </p:nvCxnSpPr>
        <p:spPr>
          <a:xfrm rot="10800000" flipH="1">
            <a:off x="4766693" y="2027950"/>
            <a:ext cx="4096800" cy="6900"/>
          </a:xfrm>
          <a:prstGeom prst="straightConnector1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Google Shape;194;p46"/>
          <p:cNvSpPr txBox="1"/>
          <p:nvPr/>
        </p:nvSpPr>
        <p:spPr>
          <a:xfrm>
            <a:off x="4757700" y="1255100"/>
            <a:ext cx="41148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00426E"/>
                </a:solidFill>
                <a:latin typeface="Muli Regular"/>
                <a:ea typeface="Muli Regular"/>
                <a:cs typeface="Muli Regular"/>
                <a:sym typeface="Muli Regular"/>
              </a:rPr>
              <a:t>#6 NLP</a:t>
            </a:r>
            <a:endParaRPr sz="2600">
              <a:solidFill>
                <a:srgbClr val="00426E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5" name="Google Shape;195;p46"/>
          <p:cNvSpPr txBox="1"/>
          <p:nvPr/>
        </p:nvSpPr>
        <p:spPr>
          <a:xfrm>
            <a:off x="5278499" y="2446775"/>
            <a:ext cx="38655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426E"/>
                </a:solidFill>
                <a:latin typeface="Muli Regular"/>
                <a:ea typeface="Muli Regular"/>
                <a:cs typeface="Muli Regular"/>
                <a:sym typeface="Muli Regular"/>
              </a:rPr>
              <a:t>by Saturdays.AI </a:t>
            </a:r>
            <a:endParaRPr sz="2000"/>
          </a:p>
        </p:txBody>
      </p:sp>
      <p:pic>
        <p:nvPicPr>
          <p:cNvPr id="196" name="Google Shape;19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49" y="152400"/>
            <a:ext cx="905277" cy="103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5"/>
          <p:cNvSpPr txBox="1"/>
          <p:nvPr/>
        </p:nvSpPr>
        <p:spPr>
          <a:xfrm>
            <a:off x="352589" y="1028267"/>
            <a:ext cx="4624200" cy="3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 dirty="0">
                <a:latin typeface="Avenir"/>
                <a:ea typeface="Avenir"/>
                <a:cs typeface="Avenir"/>
                <a:sym typeface="Avenir"/>
              </a:rPr>
              <a:t>Natural Language Processing</a:t>
            </a:r>
            <a:r>
              <a:rPr lang="es" sz="1700" dirty="0">
                <a:latin typeface="Avenir"/>
                <a:ea typeface="Avenir"/>
                <a:cs typeface="Avenir"/>
                <a:sym typeface="Avenir"/>
              </a:rPr>
              <a:t>:</a:t>
            </a:r>
            <a:endParaRPr sz="1700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7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800"/>
            </a:pPr>
            <a:r>
              <a:rPr lang="es" sz="1700" dirty="0">
                <a:latin typeface="Avenir"/>
                <a:ea typeface="Avenir"/>
                <a:cs typeface="Avenir"/>
                <a:sym typeface="Avenir"/>
              </a:rPr>
              <a:t>    - </a:t>
            </a:r>
            <a:r>
              <a:rPr lang="en-GB" sz="1700" dirty="0">
                <a:latin typeface="Avenir"/>
                <a:ea typeface="Avenir"/>
                <a:cs typeface="Avenir"/>
                <a:sym typeface="Avenir"/>
              </a:rPr>
              <a:t>An area of AI: Linguistics + CS (ML)
</a:t>
            </a:r>
            <a:r>
              <a:rPr lang="es" sz="1700" dirty="0">
                <a:latin typeface="Avenir"/>
                <a:ea typeface="Avenir"/>
                <a:cs typeface="Avenir"/>
                <a:sym typeface="Avenir"/>
              </a:rPr>
              <a:t>    - </a:t>
            </a:r>
            <a:r>
              <a:rPr lang="en-GB" sz="1700" dirty="0">
                <a:latin typeface="Avenir"/>
                <a:ea typeface="Avenir"/>
                <a:cs typeface="Avenir"/>
                <a:sym typeface="Avenir"/>
              </a:rPr>
              <a:t>Features:</a:t>
            </a:r>
            <a:endParaRPr sz="17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800"/>
            </a:pPr>
            <a:r>
              <a:rPr lang="es" sz="1700" dirty="0">
                <a:latin typeface="Avenir"/>
                <a:ea typeface="Avenir"/>
                <a:cs typeface="Avenir"/>
                <a:sym typeface="Avenir"/>
              </a:rPr>
              <a:t>        * </a:t>
            </a:r>
            <a:r>
              <a:rPr lang="en-GB" sz="1700" b="1" dirty="0">
                <a:latin typeface="Avenir"/>
                <a:ea typeface="Avenir"/>
                <a:cs typeface="Avenir"/>
                <a:sym typeface="Avenir"/>
              </a:rPr>
              <a:t>Ambiguity</a:t>
            </a:r>
            <a:endParaRPr sz="1700" b="1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800"/>
            </a:pPr>
            <a:r>
              <a:rPr lang="es" sz="1700" dirty="0">
                <a:latin typeface="Avenir"/>
                <a:ea typeface="Avenir"/>
                <a:cs typeface="Avenir"/>
                <a:sym typeface="Avenir"/>
              </a:rPr>
              <a:t>        * </a:t>
            </a:r>
            <a:r>
              <a:rPr lang="en-GB" sz="1700" dirty="0">
                <a:latin typeface="Avenir"/>
                <a:ea typeface="Avenir"/>
                <a:cs typeface="Avenir"/>
                <a:sym typeface="Avenir"/>
              </a:rPr>
              <a:t>Synonymy</a:t>
            </a:r>
            <a:endParaRPr sz="17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800"/>
            </a:pPr>
            <a:r>
              <a:rPr lang="es" sz="1700" dirty="0">
                <a:latin typeface="Avenir"/>
                <a:ea typeface="Avenir"/>
                <a:cs typeface="Avenir"/>
                <a:sym typeface="Avenir"/>
              </a:rPr>
              <a:t>        * </a:t>
            </a:r>
            <a:r>
              <a:rPr lang="en-GB" sz="1700" dirty="0">
                <a:latin typeface="Avenir"/>
                <a:ea typeface="Avenir"/>
                <a:cs typeface="Avenir"/>
                <a:sym typeface="Avenir"/>
              </a:rPr>
              <a:t>Syntax</a:t>
            </a:r>
            <a:endParaRPr sz="17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800"/>
            </a:pPr>
            <a:r>
              <a:rPr lang="es" sz="1700" dirty="0">
                <a:latin typeface="Avenir"/>
                <a:ea typeface="Avenir"/>
                <a:cs typeface="Avenir"/>
                <a:sym typeface="Avenir"/>
              </a:rPr>
              <a:t>        * </a:t>
            </a:r>
            <a:r>
              <a:rPr lang="en-GB" sz="1800" dirty="0" err="1"/>
              <a:t>Correferences</a:t>
            </a:r>
            <a:r>
              <a:rPr lang="en-GB" sz="1800" dirty="0"/>
              <a:t> / anaphors</a:t>
            </a:r>
            <a:endParaRPr sz="17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800"/>
            </a:pPr>
            <a:r>
              <a:rPr lang="es" sz="1700" dirty="0">
                <a:latin typeface="Avenir"/>
                <a:ea typeface="Avenir"/>
                <a:cs typeface="Avenir"/>
                <a:sym typeface="Avenir"/>
              </a:rPr>
              <a:t>        * </a:t>
            </a:r>
            <a:r>
              <a:rPr lang="en-GB" sz="1700" dirty="0">
                <a:latin typeface="Avenir"/>
                <a:ea typeface="Avenir"/>
                <a:cs typeface="Avenir"/>
                <a:sym typeface="Avenir"/>
              </a:rPr>
              <a:t>Standardization vs information</a:t>
            </a:r>
            <a:endParaRPr sz="17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800"/>
            </a:pPr>
            <a:r>
              <a:rPr lang="es" sz="1700" dirty="0">
                <a:latin typeface="Avenir"/>
                <a:ea typeface="Avenir"/>
                <a:cs typeface="Avenir"/>
                <a:sym typeface="Avenir"/>
              </a:rPr>
              <a:t>        * </a:t>
            </a:r>
            <a:r>
              <a:rPr lang="en-GB" sz="1700" dirty="0">
                <a:latin typeface="Avenir"/>
                <a:ea typeface="Avenir"/>
                <a:cs typeface="Avenir"/>
                <a:sym typeface="Avenir"/>
              </a:rPr>
              <a:t>Representation</a:t>
            </a:r>
            <a:endParaRPr sz="17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800"/>
            </a:pPr>
            <a:r>
              <a:rPr lang="es" sz="1700" dirty="0">
                <a:latin typeface="Avenir"/>
                <a:ea typeface="Avenir"/>
                <a:cs typeface="Avenir"/>
                <a:sym typeface="Avenir"/>
              </a:rPr>
              <a:t>        * </a:t>
            </a:r>
            <a:r>
              <a:rPr lang="en-GB" sz="1700" dirty="0">
                <a:latin typeface="Avenir"/>
                <a:ea typeface="Avenir"/>
                <a:cs typeface="Avenir"/>
                <a:sym typeface="Avenir"/>
              </a:rPr>
              <a:t>Personality/intention/style
</a:t>
            </a:r>
            <a:endParaRPr sz="17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79" name="Google Shape;27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464" y="1103633"/>
            <a:ext cx="3040197" cy="288817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5"/>
          <p:cNvSpPr txBox="1"/>
          <p:nvPr/>
        </p:nvSpPr>
        <p:spPr>
          <a:xfrm>
            <a:off x="6856554" y="4518612"/>
            <a:ext cx="16473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/>
          <a:p>
            <a:pPr lvl="0" algn="ctr"/>
            <a:r>
              <a:rPr lang="en-GB" sz="1000" u="sng" dirty="0">
                <a:solidFill>
                  <a:schemeClr val="hlink"/>
                </a:solidFill>
              </a:rPr>
              <a:t>Theory to begin with
</a:t>
            </a:r>
            <a:endParaRPr sz="1000" dirty="0"/>
          </a:p>
        </p:txBody>
      </p:sp>
      <p:cxnSp>
        <p:nvCxnSpPr>
          <p:cNvPr id="281" name="Google Shape;281;p55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E1003FB-04F1-7749-A570-0C245B0FA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048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200" y="653410"/>
            <a:ext cx="7118087" cy="4490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p56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F08A44A-C9A2-9A46-A224-6DECB4979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048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857" y="951345"/>
            <a:ext cx="3651055" cy="316181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7"/>
          <p:cNvSpPr txBox="1"/>
          <p:nvPr/>
        </p:nvSpPr>
        <p:spPr>
          <a:xfrm>
            <a:off x="2396679" y="4193785"/>
            <a:ext cx="43602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3"/>
              </a:rPr>
              <a:t>LINK NOTEBOOK DE GOOGLE COLAB</a:t>
            </a:r>
            <a:endParaRPr sz="17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98" name="Google Shape;298;p57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19D7F74-492C-5C44-865D-9D446F2F0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048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8"/>
          <p:cNvSpPr txBox="1">
            <a:spLocks noGrp="1"/>
          </p:cNvSpPr>
          <p:nvPr>
            <p:ph type="title"/>
          </p:nvPr>
        </p:nvSpPr>
        <p:spPr>
          <a:xfrm>
            <a:off x="408518" y="682974"/>
            <a:ext cx="39237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317500" lvl="0" indent="-260350">
              <a:lnSpc>
                <a:spcPct val="100000"/>
              </a:lnSpc>
              <a:buSzPts val="1700"/>
              <a:buFont typeface="Avenir"/>
              <a:buChar char="●"/>
            </a:pPr>
            <a:r>
              <a:rPr lang="es" sz="17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Regex (</a:t>
            </a:r>
            <a:r>
              <a:rPr lang="en-GB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regular expressions</a:t>
            </a:r>
            <a:r>
              <a:rPr lang="es" sz="17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)</a:t>
            </a:r>
            <a:endParaRPr sz="1700" b="1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6" name="Google Shape;306;p58"/>
          <p:cNvSpPr txBox="1">
            <a:spLocks noGrp="1"/>
          </p:cNvSpPr>
          <p:nvPr>
            <p:ph type="title"/>
          </p:nvPr>
        </p:nvSpPr>
        <p:spPr>
          <a:xfrm>
            <a:off x="408518" y="1770949"/>
            <a:ext cx="30402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317500" lvl="0" indent="-260350">
              <a:lnSpc>
                <a:spcPct val="100000"/>
              </a:lnSpc>
              <a:buSzPts val="1700"/>
              <a:buFont typeface="Avenir"/>
              <a:buChar char="●"/>
            </a:pPr>
            <a:r>
              <a:rPr lang="en-GB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Matcher </a:t>
            </a:r>
            <a:r>
              <a:rPr lang="en-GB" b="1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spaCy</a:t>
            </a:r>
            <a:r>
              <a:rPr lang="en-GB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
</a:t>
            </a:r>
            <a:endParaRPr sz="1700" b="1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7" name="Google Shape;307;p58"/>
          <p:cNvSpPr txBox="1">
            <a:spLocks noGrp="1"/>
          </p:cNvSpPr>
          <p:nvPr>
            <p:ph type="title"/>
          </p:nvPr>
        </p:nvSpPr>
        <p:spPr>
          <a:xfrm>
            <a:off x="408518" y="3365487"/>
            <a:ext cx="18813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3175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venir"/>
              <a:buChar char="●"/>
            </a:pPr>
            <a:r>
              <a:rPr lang="es" sz="1700" b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Tokenization (con spaCy)</a:t>
            </a:r>
            <a:endParaRPr sz="17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8" name="Google Shape;308;p58"/>
          <p:cNvSpPr txBox="1"/>
          <p:nvPr/>
        </p:nvSpPr>
        <p:spPr>
          <a:xfrm>
            <a:off x="4502214" y="682974"/>
            <a:ext cx="25497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ctr" anchorCtr="0">
            <a:noAutofit/>
          </a:bodyPr>
          <a:lstStyle/>
          <a:p>
            <a:pPr marL="317500" lvl="0"/>
            <a:r>
              <a:rPr lang="en-GB" sz="17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Resource</a:t>
            </a:r>
            <a:r>
              <a:rPr lang="es" sz="17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: </a:t>
            </a:r>
            <a:r>
              <a:rPr lang="es" sz="1700" u="sng" dirty="0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3"/>
              </a:rPr>
              <a:t>regex101</a:t>
            </a:r>
            <a:endParaRPr sz="17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175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u="sng" dirty="0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4"/>
              </a:rPr>
              <a:t>Tutorial</a:t>
            </a:r>
            <a:endParaRPr sz="17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09" name="Google Shape;309;p58"/>
          <p:cNvCxnSpPr/>
          <p:nvPr/>
        </p:nvCxnSpPr>
        <p:spPr>
          <a:xfrm>
            <a:off x="546768" y="1558638"/>
            <a:ext cx="8145300" cy="3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58"/>
          <p:cNvCxnSpPr/>
          <p:nvPr/>
        </p:nvCxnSpPr>
        <p:spPr>
          <a:xfrm>
            <a:off x="546768" y="2880968"/>
            <a:ext cx="8145300" cy="3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" name="Google Shape;311;p58"/>
          <p:cNvSpPr txBox="1"/>
          <p:nvPr/>
        </p:nvSpPr>
        <p:spPr>
          <a:xfrm>
            <a:off x="4502214" y="1862553"/>
            <a:ext cx="25497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ctr" anchorCtr="0">
            <a:noAutofit/>
          </a:bodyPr>
          <a:lstStyle/>
          <a:p>
            <a:pPr marL="317500" lvl="0"/>
            <a:r>
              <a:rPr lang="en-GB" sz="17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Alternative to regex, token matching and attributes</a:t>
            </a:r>
            <a:r>
              <a:rPr lang="es" sz="17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. </a:t>
            </a:r>
            <a:r>
              <a:rPr lang="en-GB" sz="17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Source</a:t>
            </a:r>
            <a:endParaRPr sz="17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12" name="Google Shape;312;p58"/>
          <p:cNvPicPr preferRelativeResize="0"/>
          <p:nvPr/>
        </p:nvPicPr>
        <p:blipFill rotWithShape="1">
          <a:blip r:embed="rId5">
            <a:alphaModFix/>
          </a:blip>
          <a:srcRect l="19786" t="39498" r="20128" b="20611"/>
          <a:stretch/>
        </p:blipFill>
        <p:spPr>
          <a:xfrm>
            <a:off x="3448804" y="3184891"/>
            <a:ext cx="5033000" cy="1740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58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631AEF1F-2588-EE42-B738-8F5BCDA7C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8048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5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57" y="679387"/>
            <a:ext cx="8269942" cy="41268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59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518596D-A9AE-F146-A269-CD7AA18DC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048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6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8466"/>
          <a:stretch/>
        </p:blipFill>
        <p:spPr>
          <a:xfrm>
            <a:off x="217393" y="909199"/>
            <a:ext cx="4241534" cy="3951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60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l="8567"/>
          <a:stretch/>
        </p:blipFill>
        <p:spPr>
          <a:xfrm>
            <a:off x="4467500" y="909199"/>
            <a:ext cx="4450536" cy="3951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60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F3E5203-05FF-CE4B-AF19-319655DF95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8048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1"/>
          <p:cNvSpPr txBox="1">
            <a:spLocks noGrp="1"/>
          </p:cNvSpPr>
          <p:nvPr>
            <p:ph type="title"/>
          </p:nvPr>
        </p:nvSpPr>
        <p:spPr>
          <a:xfrm>
            <a:off x="355000" y="825849"/>
            <a:ext cx="36033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3175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venir"/>
              <a:buChar char="●"/>
            </a:pPr>
            <a:r>
              <a:rPr lang="es" sz="1700" b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Stemming and lemmatization</a:t>
            </a:r>
            <a:endParaRPr sz="17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8" name="Google Shape;338;p61"/>
          <p:cNvSpPr txBox="1">
            <a:spLocks noGrp="1"/>
          </p:cNvSpPr>
          <p:nvPr>
            <p:ph type="title"/>
          </p:nvPr>
        </p:nvSpPr>
        <p:spPr>
          <a:xfrm>
            <a:off x="355000" y="2310982"/>
            <a:ext cx="57996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317500" lvl="0" indent="-260350">
              <a:lnSpc>
                <a:spcPct val="100000"/>
              </a:lnSpc>
              <a:buSzPts val="1700"/>
              <a:buFont typeface="Avenir"/>
              <a:buChar char="●"/>
            </a:pPr>
            <a:r>
              <a:rPr lang="es" sz="17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Stopwords: </a:t>
            </a:r>
            <a:r>
              <a:rPr lang="en-GB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terms without intrinsic meaning</a:t>
            </a:r>
            <a:r>
              <a:rPr lang="es" sz="17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 sz="17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xfrm>
            <a:off x="355000" y="2897901"/>
            <a:ext cx="47058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3175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venir"/>
              <a:buChar char="●"/>
            </a:pPr>
            <a:r>
              <a:rPr lang="es" sz="1700" b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Coreference resolution: </a:t>
            </a:r>
            <a:r>
              <a:rPr lang="es" sz="1700" b="1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3"/>
              </a:rPr>
              <a:t>huggingface</a:t>
            </a:r>
            <a:endParaRPr sz="17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40" name="Google Shape;34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973" y="1347386"/>
            <a:ext cx="4772697" cy="72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0518" y="3484820"/>
            <a:ext cx="5042747" cy="12433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61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2974A24-F4FC-7B4A-A3ED-674F00B61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8048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2"/>
          <p:cNvSpPr txBox="1">
            <a:spLocks noGrp="1"/>
          </p:cNvSpPr>
          <p:nvPr>
            <p:ph type="title"/>
          </p:nvPr>
        </p:nvSpPr>
        <p:spPr>
          <a:xfrm>
            <a:off x="421804" y="825849"/>
            <a:ext cx="36033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3175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venir"/>
              <a:buChar char="●"/>
            </a:pPr>
            <a:r>
              <a:rPr lang="es" sz="1700" b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tf-idf</a:t>
            </a:r>
            <a:endParaRPr sz="17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0" name="Google Shape;350;p62"/>
          <p:cNvSpPr txBox="1">
            <a:spLocks noGrp="1"/>
          </p:cNvSpPr>
          <p:nvPr>
            <p:ph type="title"/>
          </p:nvPr>
        </p:nvSpPr>
        <p:spPr>
          <a:xfrm>
            <a:off x="421804" y="1765721"/>
            <a:ext cx="30132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3175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venir"/>
              <a:buChar char="●"/>
            </a:pPr>
            <a:r>
              <a:rPr lang="es" sz="1700" b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topic modeling</a:t>
            </a:r>
            <a:endParaRPr sz="17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51" name="Google Shape;35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04" y="2484780"/>
            <a:ext cx="4015208" cy="2225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821" y="679384"/>
            <a:ext cx="3732699" cy="24898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62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590C055-BBFA-6241-BCEB-9CB4DD3DF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048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0" name="Google Shape;360;p63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63"/>
          <p:cNvSpPr txBox="1"/>
          <p:nvPr/>
        </p:nvSpPr>
        <p:spPr>
          <a:xfrm>
            <a:off x="476350" y="1225650"/>
            <a:ext cx="3818400" cy="23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I love dogs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I hate dogs and knitting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Knitting is my hobby and my passion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64" name="Google Shape;36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436" y="1700645"/>
            <a:ext cx="4622764" cy="11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425" y="3833225"/>
            <a:ext cx="4622776" cy="108665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3"/>
          <p:cNvSpPr/>
          <p:nvPr/>
        </p:nvSpPr>
        <p:spPr>
          <a:xfrm rot="1291">
            <a:off x="3474551" y="2093350"/>
            <a:ext cx="798600" cy="24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63"/>
          <p:cNvSpPr/>
          <p:nvPr/>
        </p:nvSpPr>
        <p:spPr>
          <a:xfrm rot="5401522">
            <a:off x="6411112" y="3230038"/>
            <a:ext cx="677400" cy="24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63"/>
          <p:cNvSpPr txBox="1"/>
          <p:nvPr/>
        </p:nvSpPr>
        <p:spPr>
          <a:xfrm>
            <a:off x="541100" y="310575"/>
            <a:ext cx="32919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TF-IDF: An Example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FC577BD-85D8-F34C-9F3D-ABBF5A434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048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4"/>
          <p:cNvSpPr txBox="1">
            <a:spLocks noGrp="1"/>
          </p:cNvSpPr>
          <p:nvPr>
            <p:ph type="title"/>
          </p:nvPr>
        </p:nvSpPr>
        <p:spPr>
          <a:xfrm>
            <a:off x="421804" y="1104039"/>
            <a:ext cx="6195300" cy="1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3175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venir"/>
              <a:buChar char="●"/>
            </a:pPr>
            <a:r>
              <a:rPr lang="es" sz="1700" b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One-hot encoding: sklearn</a:t>
            </a:r>
            <a:endParaRPr sz="17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175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175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venir"/>
              <a:buChar char="●"/>
            </a:pPr>
            <a:r>
              <a:rPr lang="es" sz="1700" b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n-grams</a:t>
            </a:r>
            <a:endParaRPr sz="17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175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175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venir"/>
              <a:buChar char="●"/>
            </a:pPr>
            <a:r>
              <a:rPr lang="es" sz="1700" b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Word embeddings (</a:t>
            </a:r>
            <a:r>
              <a:rPr lang="es" sz="1700" b="1">
                <a:latin typeface="Avenir"/>
                <a:ea typeface="Avenir"/>
                <a:cs typeface="Avenir"/>
                <a:sym typeface="Avenir"/>
              </a:rPr>
              <a:t>word2vec, fastText, GloVe)</a:t>
            </a:r>
            <a:endParaRPr sz="1700"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74" name="Google Shape;37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7350" y="819060"/>
            <a:ext cx="1634376" cy="163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979" y="2738415"/>
            <a:ext cx="6287758" cy="22017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p64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F256D9E-F841-F647-9FDA-C9B332E15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048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Google Shape;201;p47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Google Shape;202;p47"/>
          <p:cNvSpPr txBox="1"/>
          <p:nvPr/>
        </p:nvSpPr>
        <p:spPr>
          <a:xfrm>
            <a:off x="541100" y="310575"/>
            <a:ext cx="14574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Week 6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47"/>
          <p:cNvSpPr txBox="1"/>
          <p:nvPr/>
        </p:nvSpPr>
        <p:spPr>
          <a:xfrm>
            <a:off x="1077625" y="1225650"/>
            <a:ext cx="26943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3600" b="1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Schedule</a:t>
            </a:r>
            <a:endParaRPr sz="3600" b="1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47"/>
          <p:cNvSpPr txBox="1"/>
          <p:nvPr/>
        </p:nvSpPr>
        <p:spPr>
          <a:xfrm>
            <a:off x="1077625" y="1933075"/>
            <a:ext cx="3676200" cy="17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highlight>
                  <a:srgbClr val="C0504D"/>
                </a:highlight>
                <a:latin typeface="Lato"/>
                <a:ea typeface="Lato"/>
                <a:cs typeface="Lato"/>
                <a:sym typeface="Lato"/>
              </a:rPr>
              <a:t>State of the course </a:t>
            </a:r>
            <a:endParaRPr sz="2400" b="1">
              <a:solidFill>
                <a:srgbClr val="FFFFFF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highlight>
                  <a:srgbClr val="9BBB59"/>
                </a:highlight>
                <a:latin typeface="Lato"/>
                <a:ea typeface="Lato"/>
                <a:cs typeface="Lato"/>
                <a:sym typeface="Lato"/>
              </a:rPr>
              <a:t>Session</a:t>
            </a:r>
            <a:r>
              <a:rPr lang="es" sz="2400" b="1">
                <a:solidFill>
                  <a:srgbClr val="000000"/>
                </a:solidFill>
                <a:highlight>
                  <a:srgbClr val="9BBB59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2400" b="1">
                <a:highlight>
                  <a:srgbClr val="9BBB59"/>
                </a:highlight>
                <a:latin typeface="Lato"/>
                <a:ea typeface="Lato"/>
                <a:cs typeface="Lato"/>
                <a:sym typeface="Lato"/>
              </a:rPr>
              <a:t>6</a:t>
            </a:r>
            <a:r>
              <a:rPr lang="es" sz="2400" b="1">
                <a:solidFill>
                  <a:srgbClr val="000000"/>
                </a:solidFill>
                <a:highlight>
                  <a:srgbClr val="9BBB59"/>
                </a:highlight>
                <a:latin typeface="Lato"/>
                <a:ea typeface="Lato"/>
                <a:cs typeface="Lato"/>
                <a:sym typeface="Lato"/>
              </a:rPr>
              <a:t> Review</a:t>
            </a:r>
            <a:endParaRPr sz="2400" b="1">
              <a:solidFill>
                <a:srgbClr val="000000"/>
              </a:solidFill>
              <a:highlight>
                <a:srgbClr val="9BBB59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highlight>
                  <a:srgbClr val="4BACC6"/>
                </a:highlight>
                <a:latin typeface="Lato"/>
                <a:ea typeface="Lato"/>
                <a:cs typeface="Lato"/>
                <a:sym typeface="Lato"/>
              </a:rPr>
              <a:t>Challenge</a:t>
            </a:r>
            <a:endParaRPr sz="2400" b="1">
              <a:solidFill>
                <a:srgbClr val="000000"/>
              </a:solidFill>
              <a:highlight>
                <a:srgbClr val="4BACC6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highlight>
                  <a:srgbClr val="F79646"/>
                </a:highlight>
                <a:latin typeface="Lato"/>
                <a:ea typeface="Lato"/>
                <a:cs typeface="Lato"/>
                <a:sym typeface="Lato"/>
              </a:rPr>
              <a:t>Notebook + resources</a:t>
            </a:r>
            <a:endParaRPr sz="2400" b="1">
              <a:solidFill>
                <a:srgbClr val="000000"/>
              </a:solidFill>
              <a:highlight>
                <a:srgbClr val="F79646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5"/>
          <p:cNvSpPr txBox="1">
            <a:spLocks noGrp="1"/>
          </p:cNvSpPr>
          <p:nvPr>
            <p:ph type="title"/>
          </p:nvPr>
        </p:nvSpPr>
        <p:spPr>
          <a:xfrm>
            <a:off x="408518" y="682974"/>
            <a:ext cx="36033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3175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venir"/>
              <a:buChar char="●"/>
            </a:pPr>
            <a:r>
              <a:rPr lang="es" sz="1700" b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NER</a:t>
            </a:r>
            <a:endParaRPr sz="17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4" name="Google Shape;384;p65"/>
          <p:cNvSpPr txBox="1">
            <a:spLocks noGrp="1"/>
          </p:cNvSpPr>
          <p:nvPr>
            <p:ph type="title"/>
          </p:nvPr>
        </p:nvSpPr>
        <p:spPr>
          <a:xfrm>
            <a:off x="408518" y="1985013"/>
            <a:ext cx="18813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3175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venir"/>
              <a:buChar char="●"/>
            </a:pPr>
            <a:r>
              <a:rPr lang="es" sz="1700" b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POS tagging</a:t>
            </a:r>
            <a:endParaRPr sz="17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5" name="Google Shape;385;p65"/>
          <p:cNvSpPr txBox="1">
            <a:spLocks noGrp="1"/>
          </p:cNvSpPr>
          <p:nvPr>
            <p:ph type="title"/>
          </p:nvPr>
        </p:nvSpPr>
        <p:spPr>
          <a:xfrm>
            <a:off x="408518" y="3157676"/>
            <a:ext cx="29070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3175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venir"/>
              <a:buChar char="●"/>
            </a:pPr>
            <a:r>
              <a:rPr lang="es" sz="1700" b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Dependency parsing</a:t>
            </a:r>
            <a:endParaRPr sz="17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6" name="Google Shape;386;p65"/>
          <p:cNvSpPr txBox="1">
            <a:spLocks noGrp="1"/>
          </p:cNvSpPr>
          <p:nvPr>
            <p:ph type="title"/>
          </p:nvPr>
        </p:nvSpPr>
        <p:spPr>
          <a:xfrm>
            <a:off x="408518" y="4207153"/>
            <a:ext cx="29070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3175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venir"/>
              <a:buChar char="●"/>
            </a:pPr>
            <a:r>
              <a:rPr lang="es" sz="1700" b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Text Classification</a:t>
            </a:r>
            <a:endParaRPr sz="17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87" name="Google Shape;38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804" y="2533881"/>
            <a:ext cx="4781185" cy="140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809" y="771667"/>
            <a:ext cx="2843814" cy="14083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65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0200C2C-9495-634A-8F1C-4A35D27A6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048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6" name="Google Shape;396;p66"/>
          <p:cNvGraphicFramePr/>
          <p:nvPr>
            <p:extLst>
              <p:ext uri="{D42A27DB-BD31-4B8C-83A1-F6EECF244321}">
                <p14:modId xmlns:p14="http://schemas.microsoft.com/office/powerpoint/2010/main" val="2273475525"/>
              </p:ext>
            </p:extLst>
          </p:nvPr>
        </p:nvGraphicFramePr>
        <p:xfrm>
          <a:off x="478268" y="897982"/>
          <a:ext cx="7430875" cy="3410080"/>
        </p:xfrm>
        <a:graphic>
          <a:graphicData uri="http://schemas.openxmlformats.org/drawingml/2006/table">
            <a:tbl>
              <a:tblPr>
                <a:noFill/>
                <a:tableStyleId>{5BDC689B-EC72-4221-8106-DE1ECCF4EB7D}</a:tableStyleId>
              </a:tblPr>
              <a:tblGrid>
                <a:gridCol w="172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5300" marR="65300" marT="60500" marB="60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latin typeface="Avenir"/>
                          <a:ea typeface="Avenir"/>
                          <a:cs typeface="Avenir"/>
                          <a:sym typeface="Avenir"/>
                        </a:rPr>
                        <a:t>Statistical models
</a:t>
                      </a:r>
                      <a:endParaRPr sz="1600" b="1" dirty="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latin typeface="Avenir"/>
                          <a:ea typeface="Avenir"/>
                          <a:cs typeface="Avenir"/>
                          <a:sym typeface="Avenir"/>
                        </a:rPr>
                        <a:t>Rules-based models
</a:t>
                      </a:r>
                      <a:endParaRPr sz="1600" b="1" dirty="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5300" marR="65300" marT="60500" marB="60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latin typeface="Avenir"/>
                          <a:ea typeface="Avenir"/>
                          <a:cs typeface="Avenir"/>
                          <a:sym typeface="Avenir"/>
                        </a:rPr>
                        <a:t>Use cases
</a:t>
                      </a:r>
                      <a:endParaRPr sz="1600" b="1" dirty="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5300" marR="65300" marT="60500" marB="605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Avenir"/>
                          <a:ea typeface="Avenir"/>
                          <a:cs typeface="Avenir"/>
                          <a:sym typeface="Avenir"/>
                        </a:rPr>
                        <a:t>Your application needs to generalize based on examples
</a:t>
                      </a:r>
                      <a:endParaRPr sz="1600" dirty="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5300" marR="65300" marT="60500" marB="605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en-GB" sz="1600" dirty="0">
                          <a:latin typeface="Avenir"/>
                          <a:ea typeface="Avenir"/>
                          <a:cs typeface="Avenir"/>
                          <a:sym typeface="Avenir"/>
                        </a:rPr>
                        <a:t>Dictionary with a finite number of examples.
</a:t>
                      </a:r>
                      <a:endParaRPr sz="1600" dirty="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5300" marR="65300" marT="60500" marB="605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latin typeface="Avenir"/>
                          <a:ea typeface="Avenir"/>
                          <a:cs typeface="Avenir"/>
                          <a:sym typeface="Avenir"/>
                        </a:rPr>
                        <a:t>Real examples
</a:t>
                      </a:r>
                      <a:endParaRPr sz="1600" b="1" dirty="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5300" marR="65300" marT="60500" marB="605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600" dirty="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Avenir"/>
                          <a:ea typeface="Avenir"/>
                          <a:cs typeface="Avenir"/>
                          <a:sym typeface="Avenir"/>
                        </a:rPr>
                        <a:t>Product names, proper names, subject / object relationships</a:t>
                      </a:r>
                      <a:endParaRPr sz="1600" dirty="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5300" marR="65300" marT="60500" marB="605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Avenir"/>
                          <a:ea typeface="Avenir"/>
                          <a:cs typeface="Avenir"/>
                          <a:sym typeface="Avenir"/>
                        </a:rPr>
                        <a:t>Countries of the world, cities, drug names, dog breeds
</a:t>
                      </a:r>
                      <a:endParaRPr sz="1600" dirty="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5300" marR="65300" marT="60500" marB="605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spaCy features</a:t>
                      </a:r>
                      <a:endParaRPr sz="1600"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5300" marR="65300" marT="60500" marB="605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Avenir"/>
                          <a:ea typeface="Avenir"/>
                          <a:cs typeface="Avenir"/>
                          <a:sym typeface="Avenir"/>
                        </a:rPr>
                        <a:t>Entity recognizer, dependency parser, part-of-speech tagger
</a:t>
                      </a:r>
                      <a:endParaRPr sz="1600" dirty="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5300" marR="65300" marT="60500" marB="605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dirty="0">
                          <a:latin typeface="Avenir"/>
                          <a:ea typeface="Avenir"/>
                          <a:cs typeface="Avenir"/>
                          <a:sym typeface="Avenir"/>
                        </a:rPr>
                        <a:t>Tokenizer, Matcher, PhraseMatcher</a:t>
                      </a:r>
                      <a:endParaRPr sz="1600" dirty="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5300" marR="65300" marT="60500" marB="605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7" name="Google Shape;397;p66"/>
          <p:cNvSpPr txBox="1"/>
          <p:nvPr/>
        </p:nvSpPr>
        <p:spPr>
          <a:xfrm>
            <a:off x="478268" y="4439051"/>
            <a:ext cx="35454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Source: </a:t>
            </a:r>
            <a:r>
              <a:rPr lang="es" sz="1400" u="sng" dirty="0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3"/>
              </a:rPr>
              <a:t>Advanced NLP with spaCy</a:t>
            </a:r>
            <a:endParaRPr sz="1400" dirty="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98" name="Google Shape;398;p66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61CE24A-1DEC-D840-92E9-59B03B2AA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048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7"/>
          <p:cNvSpPr txBox="1">
            <a:spLocks noGrp="1"/>
          </p:cNvSpPr>
          <p:nvPr>
            <p:ph type="title"/>
          </p:nvPr>
        </p:nvSpPr>
        <p:spPr>
          <a:xfrm>
            <a:off x="312946" y="920134"/>
            <a:ext cx="36033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3175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venir"/>
              <a:buChar char="●"/>
            </a:pPr>
            <a:r>
              <a:rPr lang="es" sz="1700" b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Text Generation</a:t>
            </a:r>
            <a:endParaRPr sz="17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6" name="Google Shape;406;p67"/>
          <p:cNvSpPr txBox="1">
            <a:spLocks noGrp="1"/>
          </p:cNvSpPr>
          <p:nvPr>
            <p:ph type="title"/>
          </p:nvPr>
        </p:nvSpPr>
        <p:spPr>
          <a:xfrm>
            <a:off x="312946" y="1692414"/>
            <a:ext cx="36033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3175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venir"/>
              <a:buChar char="●"/>
            </a:pPr>
            <a:r>
              <a:rPr lang="es" sz="1700" b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Translation</a:t>
            </a:r>
            <a:endParaRPr sz="17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7" name="Google Shape;407;p67"/>
          <p:cNvSpPr txBox="1">
            <a:spLocks noGrp="1"/>
          </p:cNvSpPr>
          <p:nvPr>
            <p:ph type="title"/>
          </p:nvPr>
        </p:nvSpPr>
        <p:spPr>
          <a:xfrm>
            <a:off x="312946" y="2464685"/>
            <a:ext cx="36033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3175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venir"/>
              <a:buChar char="●"/>
            </a:pPr>
            <a:r>
              <a:rPr lang="es" sz="1700" b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QnA</a:t>
            </a:r>
            <a:endParaRPr sz="17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8" name="Google Shape;408;p67"/>
          <p:cNvSpPr txBox="1">
            <a:spLocks noGrp="1"/>
          </p:cNvSpPr>
          <p:nvPr>
            <p:ph type="title"/>
          </p:nvPr>
        </p:nvSpPr>
        <p:spPr>
          <a:xfrm>
            <a:off x="312946" y="3338603"/>
            <a:ext cx="36033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3175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venir"/>
              <a:buChar char="●"/>
            </a:pPr>
            <a:r>
              <a:rPr lang="es" sz="1700" b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Relation Extraction</a:t>
            </a:r>
            <a:endParaRPr sz="17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9" name="Google Shape;409;p67"/>
          <p:cNvSpPr txBox="1">
            <a:spLocks noGrp="1"/>
          </p:cNvSpPr>
          <p:nvPr>
            <p:ph type="title"/>
          </p:nvPr>
        </p:nvSpPr>
        <p:spPr>
          <a:xfrm>
            <a:off x="312946" y="4212513"/>
            <a:ext cx="36033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3175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venir"/>
              <a:buChar char="●"/>
            </a:pPr>
            <a:r>
              <a:rPr lang="es" sz="1700" b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Error detection &amp; correction</a:t>
            </a:r>
            <a:endParaRPr sz="17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10" name="Google Shape;41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975" y="1558399"/>
            <a:ext cx="4587666" cy="2333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1" name="Google Shape;411;p67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4360E93-57CA-5B42-9776-D4CEAA784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048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8"/>
          <p:cNvSpPr txBox="1">
            <a:spLocks noGrp="1"/>
          </p:cNvSpPr>
          <p:nvPr>
            <p:ph type="title"/>
          </p:nvPr>
        </p:nvSpPr>
        <p:spPr>
          <a:xfrm>
            <a:off x="312946" y="682974"/>
            <a:ext cx="36033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s" sz="1700" b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RNN / LSTM / GRU</a:t>
            </a:r>
            <a:endParaRPr sz="17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9" name="Google Shape;419;p68"/>
          <p:cNvSpPr txBox="1">
            <a:spLocks noGrp="1"/>
          </p:cNvSpPr>
          <p:nvPr>
            <p:ph type="title"/>
          </p:nvPr>
        </p:nvSpPr>
        <p:spPr>
          <a:xfrm>
            <a:off x="312946" y="1455254"/>
            <a:ext cx="36033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s" sz="1700" b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Autoencoders: Seq2Seq</a:t>
            </a:r>
            <a:endParaRPr sz="17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0" name="Google Shape;420;p68"/>
          <p:cNvSpPr txBox="1">
            <a:spLocks noGrp="1"/>
          </p:cNvSpPr>
          <p:nvPr>
            <p:ph type="title"/>
          </p:nvPr>
        </p:nvSpPr>
        <p:spPr>
          <a:xfrm>
            <a:off x="371089" y="2418485"/>
            <a:ext cx="36033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s" sz="1700" b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Further applications: RL for NLP</a:t>
            </a:r>
            <a:endParaRPr sz="17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1" name="Google Shape;421;p68"/>
          <p:cNvSpPr txBox="1">
            <a:spLocks noGrp="1"/>
          </p:cNvSpPr>
          <p:nvPr>
            <p:ph type="title"/>
          </p:nvPr>
        </p:nvSpPr>
        <p:spPr>
          <a:xfrm>
            <a:off x="371089" y="3350928"/>
            <a:ext cx="36033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s" sz="1700" b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Chatbots</a:t>
            </a:r>
            <a:endParaRPr sz="17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2" name="Google Shape;422;p68"/>
          <p:cNvSpPr txBox="1">
            <a:spLocks noGrp="1"/>
          </p:cNvSpPr>
          <p:nvPr>
            <p:ph type="title"/>
          </p:nvPr>
        </p:nvSpPr>
        <p:spPr>
          <a:xfrm>
            <a:off x="371089" y="4283371"/>
            <a:ext cx="36033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s" sz="1700" b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Knowledge graphs</a:t>
            </a:r>
            <a:endParaRPr sz="17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23" name="Google Shape;42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671" y="808800"/>
            <a:ext cx="3628257" cy="282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7402" y="3143400"/>
            <a:ext cx="2525950" cy="1698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5" name="Google Shape;425;p68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05A35B1-2567-6840-8505-EDD9FB8AA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048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2" name="Google Shape;432;p69"/>
          <p:cNvCxnSpPr/>
          <p:nvPr/>
        </p:nvCxnSpPr>
        <p:spPr>
          <a:xfrm>
            <a:off x="541097" y="640139"/>
            <a:ext cx="2704500" cy="6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3" name="Google Shape;433;p69"/>
          <p:cNvSpPr txBox="1"/>
          <p:nvPr/>
        </p:nvSpPr>
        <p:spPr>
          <a:xfrm>
            <a:off x="541100" y="310575"/>
            <a:ext cx="27288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Challenge! 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4" name="Google Shape;43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624" y="0"/>
            <a:ext cx="38853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Google Shape;439;p70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0" name="Google Shape;440;p70"/>
          <p:cNvSpPr txBox="1"/>
          <p:nvPr/>
        </p:nvSpPr>
        <p:spPr>
          <a:xfrm>
            <a:off x="541100" y="310575"/>
            <a:ext cx="18117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Bibliografía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1" name="Google Shape;4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375" y="54950"/>
            <a:ext cx="1185825" cy="11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0267" y="1135062"/>
            <a:ext cx="1104325" cy="334213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0"/>
          <p:cNvSpPr txBox="1"/>
          <p:nvPr/>
        </p:nvSpPr>
        <p:spPr>
          <a:xfrm>
            <a:off x="541100" y="1029325"/>
            <a:ext cx="5376900" cy="3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/1./ /Hands-on Machine Learning with Scikit-Learn, Keras, and TensorFlow/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/2./ /Fast.AI - Introduction to Machine Learning for Coders/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/3./ /MLCourse.AI/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/4./ /DeltaAnalytics/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/5./ /The Hundred-page Machine Learning Book/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/6./ /Machine Learning for Humans (Vishal Maini)/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/7./ /Datacamp/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/8./ /DataQuest/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44" name="Google Shape;44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2000" y="2026225"/>
            <a:ext cx="1515050" cy="19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9750" y="3916125"/>
            <a:ext cx="1773150" cy="8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5625" y="2607175"/>
            <a:ext cx="1718975" cy="24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71"/>
          <p:cNvPicPr preferRelativeResize="0"/>
          <p:nvPr/>
        </p:nvPicPr>
        <p:blipFill rotWithShape="1">
          <a:blip r:embed="rId3">
            <a:alphaModFix/>
          </a:blip>
          <a:srcRect t="-4799" b="15096"/>
          <a:stretch/>
        </p:blipFill>
        <p:spPr>
          <a:xfrm>
            <a:off x="0" y="318722"/>
            <a:ext cx="9144003" cy="48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1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63500" dist="23000" dir="5400000">
              <a:srgbClr val="808080">
                <a:alpha val="34510"/>
              </a:srgbClr>
            </a:outerShdw>
          </a:effectLst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 b="0" i="0" u="none" strike="noStrike" cap="non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71"/>
          <p:cNvSpPr txBox="1">
            <a:spLocks noGrp="1"/>
          </p:cNvSpPr>
          <p:nvPr>
            <p:ph type="title"/>
          </p:nvPr>
        </p:nvSpPr>
        <p:spPr>
          <a:xfrm>
            <a:off x="217393" y="-9232"/>
            <a:ext cx="7685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s"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WI-FI</a:t>
            </a:r>
            <a:endParaRPr sz="3300" b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4" name="Google Shape;454;p71"/>
          <p:cNvSpPr txBox="1"/>
          <p:nvPr/>
        </p:nvSpPr>
        <p:spPr>
          <a:xfrm>
            <a:off x="6777000" y="4434949"/>
            <a:ext cx="23670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i="1">
                <a:solidFill>
                  <a:srgbClr val="E69138"/>
                </a:solidFill>
                <a:latin typeface="Avenir"/>
                <a:ea typeface="Avenir"/>
                <a:cs typeface="Avenir"/>
                <a:sym typeface="Avenir"/>
              </a:rPr>
              <a:t>madrid@saturdays.ai</a:t>
            </a:r>
            <a:endParaRPr sz="1400" i="1">
              <a:solidFill>
                <a:srgbClr val="E69138"/>
              </a:solidFill>
            </a:endParaRPr>
          </a:p>
        </p:txBody>
      </p:sp>
      <p:sp>
        <p:nvSpPr>
          <p:cNvPr id="456" name="Google Shape;456;p71"/>
          <p:cNvSpPr txBox="1"/>
          <p:nvPr/>
        </p:nvSpPr>
        <p:spPr>
          <a:xfrm>
            <a:off x="522975" y="135275"/>
            <a:ext cx="18117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Wi-Fi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48"/>
          <p:cNvCxnSpPr/>
          <p:nvPr/>
        </p:nvCxnSpPr>
        <p:spPr>
          <a:xfrm rot="10800000" flipH="1">
            <a:off x="541097" y="628439"/>
            <a:ext cx="7062300" cy="117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48"/>
          <p:cNvSpPr txBox="1"/>
          <p:nvPr/>
        </p:nvSpPr>
        <p:spPr>
          <a:xfrm>
            <a:off x="541100" y="310575"/>
            <a:ext cx="14574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 dirty="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Session 6</a:t>
            </a:r>
            <a:endParaRPr sz="2400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3" name="Google Shape;2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2873" y="146624"/>
            <a:ext cx="852001" cy="97534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8"/>
          <p:cNvSpPr txBox="1"/>
          <p:nvPr/>
        </p:nvSpPr>
        <p:spPr>
          <a:xfrm>
            <a:off x="3840850" y="1302649"/>
            <a:ext cx="2017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3000" b="1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Agenda</a:t>
            </a:r>
            <a:endParaRPr sz="3000" b="1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48"/>
          <p:cNvSpPr txBox="1"/>
          <p:nvPr/>
        </p:nvSpPr>
        <p:spPr>
          <a:xfrm>
            <a:off x="3868350" y="1910225"/>
            <a:ext cx="4059300" cy="17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>
                <a:latin typeface="Lato"/>
                <a:ea typeface="Lato"/>
                <a:cs typeface="Lato"/>
                <a:sym typeface="Lato"/>
              </a:rPr>
              <a:t>01:30 - </a:t>
            </a:r>
            <a:r>
              <a:rPr lang="es" sz="2000" dirty="0">
                <a:latin typeface="Lato"/>
                <a:ea typeface="Lato"/>
                <a:cs typeface="Lato"/>
                <a:sym typeface="Lato"/>
              </a:rPr>
              <a:t>Lesson #6 + Work!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>
                <a:latin typeface="Lato"/>
                <a:ea typeface="Lato"/>
                <a:cs typeface="Lato"/>
                <a:sym typeface="Lato"/>
              </a:rPr>
              <a:t>03:30 - </a:t>
            </a:r>
            <a:r>
              <a:rPr lang="es" sz="2000" dirty="0">
                <a:latin typeface="Lato"/>
                <a:ea typeface="Lato"/>
                <a:cs typeface="Lato"/>
                <a:sym typeface="Lato"/>
              </a:rPr>
              <a:t>Coffee Break ☕️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>
                <a:latin typeface="Lato"/>
                <a:ea typeface="Lato"/>
                <a:cs typeface="Lato"/>
                <a:sym typeface="Lato"/>
              </a:rPr>
              <a:t>03: 45 - </a:t>
            </a:r>
            <a:r>
              <a:rPr lang="es" sz="2000" dirty="0">
                <a:latin typeface="Lato"/>
                <a:ea typeface="Lato"/>
                <a:cs typeface="Lato"/>
                <a:sym typeface="Lato"/>
              </a:rPr>
              <a:t>Keep Working! 🚀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>
                <a:latin typeface="Lato"/>
                <a:ea typeface="Lato"/>
                <a:cs typeface="Lato"/>
                <a:sym typeface="Lato"/>
              </a:rPr>
              <a:t>05:00  - </a:t>
            </a:r>
            <a:r>
              <a:rPr lang="es" sz="2000" dirty="0">
                <a:latin typeface="Lato"/>
                <a:ea typeface="Lato"/>
                <a:cs typeface="Lato"/>
                <a:sym typeface="Lato"/>
              </a:rPr>
              <a:t>Talk! 🗣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F171862-4E61-4141-B396-9E76657BE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153" y="846699"/>
            <a:ext cx="1842965" cy="32828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49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49"/>
          <p:cNvSpPr txBox="1"/>
          <p:nvPr/>
        </p:nvSpPr>
        <p:spPr>
          <a:xfrm>
            <a:off x="541100" y="310575"/>
            <a:ext cx="32919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State of the course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49"/>
          <p:cNvSpPr txBox="1"/>
          <p:nvPr/>
        </p:nvSpPr>
        <p:spPr>
          <a:xfrm>
            <a:off x="541100" y="997250"/>
            <a:ext cx="6858900" cy="3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#1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 Exploratory Data Analysis &amp; Classification ✅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#2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 Regression &amp; Model Validation ✅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#3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 Random Forest Deep Dive ✅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#4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 Unsupervised Learning ✅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#5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 Neural Networks, Gradient Descent ✅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#6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 NLP 🔴 Today!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None/>
            </a:pP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A794CE0-BE8F-EB46-B49D-288569B32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048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50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50"/>
          <p:cNvSpPr txBox="1"/>
          <p:nvPr/>
        </p:nvSpPr>
        <p:spPr>
          <a:xfrm>
            <a:off x="541100" y="310575"/>
            <a:ext cx="32919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 dirty="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Doubts?</a:t>
            </a:r>
            <a:endParaRPr sz="2400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5" name="Google Shape;2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300" y="1225650"/>
            <a:ext cx="3859276" cy="385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F3CEB2C-D846-504A-83AA-7A3DF2C07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048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1"/>
          <p:cNvSpPr txBox="1"/>
          <p:nvPr/>
        </p:nvSpPr>
        <p:spPr>
          <a:xfrm>
            <a:off x="128250" y="814583"/>
            <a:ext cx="8627100" cy="44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50" rIns="0" bIns="0" anchor="t" anchorCtr="0">
            <a:noAutofit/>
          </a:bodyPr>
          <a:lstStyle/>
          <a:p>
            <a:pPr marL="63500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700"/>
              <a:buFont typeface="Avenir"/>
              <a:buChar char="●"/>
            </a:pPr>
            <a:r>
              <a:rPr lang="es" sz="1700" b="1" dirty="0">
                <a:solidFill>
                  <a:srgbClr val="231F20"/>
                </a:solidFill>
                <a:latin typeface="Avenir"/>
                <a:ea typeface="Avenir"/>
                <a:cs typeface="Avenir"/>
                <a:sym typeface="Avenir"/>
              </a:rPr>
              <a:t>Lesson 6 NLP</a:t>
            </a:r>
            <a:endParaRPr sz="1700" b="1" dirty="0">
              <a:solidFill>
                <a:srgbClr val="231F2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63500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venir"/>
              <a:buChar char="●"/>
            </a:pPr>
            <a:r>
              <a:rPr lang="es" sz="1700" b="1" dirty="0">
                <a:solidFill>
                  <a:srgbClr val="231F20"/>
                </a:solidFill>
                <a:latin typeface="Avenir"/>
                <a:ea typeface="Avenir"/>
                <a:cs typeface="Avenir"/>
                <a:sym typeface="Avenir"/>
              </a:rPr>
              <a:t>Split</a:t>
            </a:r>
            <a:endParaRPr sz="1700" b="1" dirty="0">
              <a:solidFill>
                <a:srgbClr val="231F2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52500" marR="0" lvl="1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700"/>
              <a:buFont typeface="Avenir"/>
              <a:buChar char="○"/>
            </a:pPr>
            <a:r>
              <a:rPr lang="es" sz="1700" b="1" dirty="0">
                <a:solidFill>
                  <a:srgbClr val="231F20"/>
                </a:solidFill>
                <a:latin typeface="Avenir"/>
                <a:ea typeface="Avenir"/>
                <a:cs typeface="Avenir"/>
                <a:sym typeface="Avenir"/>
              </a:rPr>
              <a:t>Workflow</a:t>
            </a:r>
            <a:endParaRPr sz="1700" b="1" dirty="0">
              <a:solidFill>
                <a:srgbClr val="231F2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52500" marR="0" lvl="1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700"/>
              <a:buFont typeface="Avenir"/>
              <a:buChar char="○"/>
            </a:pPr>
            <a:r>
              <a:rPr lang="es" sz="1700" b="1" dirty="0">
                <a:solidFill>
                  <a:srgbClr val="231F20"/>
                </a:solidFill>
                <a:latin typeface="Avenir"/>
                <a:ea typeface="Avenir"/>
                <a:cs typeface="Avenir"/>
                <a:sym typeface="Avenir"/>
              </a:rPr>
              <a:t>Preprocessing</a:t>
            </a:r>
            <a:endParaRPr sz="1700" b="1" dirty="0">
              <a:solidFill>
                <a:srgbClr val="231F2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52500" lvl="1" indent="-260350">
              <a:lnSpc>
                <a:spcPct val="150000"/>
              </a:lnSpc>
              <a:buClr>
                <a:srgbClr val="231F20"/>
              </a:buClr>
              <a:buSzPts val="1700"/>
              <a:buFont typeface="Avenir"/>
              <a:buChar char="○"/>
            </a:pPr>
            <a:r>
              <a:rPr lang="en-GB" sz="1700" b="1" dirty="0">
                <a:solidFill>
                  <a:srgbClr val="231F20"/>
                </a:solidFill>
                <a:latin typeface="Avenir"/>
                <a:ea typeface="Avenir"/>
                <a:cs typeface="Avenir"/>
                <a:sym typeface="Avenir"/>
              </a:rPr>
              <a:t>Exploration
Classic NLP models
</a:t>
            </a:r>
            <a:r>
              <a:rPr lang="es" sz="1700" b="1" dirty="0">
                <a:solidFill>
                  <a:srgbClr val="231F20"/>
                </a:solidFill>
                <a:latin typeface="Avenir"/>
                <a:ea typeface="Avenir"/>
                <a:cs typeface="Avenir"/>
                <a:sym typeface="Avenir"/>
              </a:rPr>
              <a:t>Statistical predictions vs. rules</a:t>
            </a:r>
            <a:endParaRPr sz="1700" b="1" dirty="0">
              <a:solidFill>
                <a:srgbClr val="231F2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52500" marR="0" lvl="1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700"/>
              <a:buFont typeface="Avenir"/>
              <a:buChar char="○"/>
            </a:pPr>
            <a:r>
              <a:rPr lang="es" sz="1700" b="1" dirty="0">
                <a:solidFill>
                  <a:srgbClr val="231F20"/>
                </a:solidFill>
                <a:latin typeface="Avenir"/>
                <a:ea typeface="Avenir"/>
                <a:cs typeface="Avenir"/>
                <a:sym typeface="Avenir"/>
              </a:rPr>
              <a:t>Deep NLP (LSTM, seq2seq, Transformers)</a:t>
            </a:r>
            <a:endParaRPr sz="1700" b="1" dirty="0">
              <a:solidFill>
                <a:srgbClr val="231F2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52500" lvl="1" indent="-260350">
              <a:lnSpc>
                <a:spcPct val="150000"/>
              </a:lnSpc>
              <a:buClr>
                <a:srgbClr val="231F20"/>
              </a:buClr>
              <a:buSzPts val="1700"/>
              <a:buFont typeface="Avenir"/>
              <a:buChar char="○"/>
            </a:pPr>
            <a:r>
              <a:rPr lang="es" sz="1700" b="1" dirty="0">
                <a:solidFill>
                  <a:srgbClr val="231F20"/>
                </a:solidFill>
                <a:latin typeface="Avenir"/>
                <a:ea typeface="Avenir"/>
                <a:cs typeface="Avenir"/>
                <a:sym typeface="Avenir"/>
              </a:rPr>
              <a:t>RL, </a:t>
            </a:r>
            <a:r>
              <a:rPr lang="en-GB" sz="1700" b="1" dirty="0">
                <a:solidFill>
                  <a:srgbClr val="231F20"/>
                </a:solidFill>
                <a:latin typeface="Avenir"/>
                <a:ea typeface="Avenir"/>
                <a:cs typeface="Avenir"/>
                <a:sym typeface="Avenir"/>
              </a:rPr>
              <a:t>Ontologies</a:t>
            </a:r>
            <a:r>
              <a:rPr lang="es" sz="1700" b="1" dirty="0">
                <a:solidFill>
                  <a:srgbClr val="231F20"/>
                </a:solidFill>
                <a:latin typeface="Avenir"/>
                <a:ea typeface="Avenir"/>
                <a:cs typeface="Avenir"/>
                <a:sym typeface="Avenir"/>
              </a:rPr>
              <a:t>, Chatbots...</a:t>
            </a:r>
            <a:endParaRPr sz="1700" b="1" dirty="0">
              <a:solidFill>
                <a:srgbClr val="231F2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rgbClr val="231F2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rgbClr val="231F2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rgbClr val="231F2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41" name="Google Shape;241;p51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133B402-3A88-CC49-8380-B6763A52E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048" y="95365"/>
            <a:ext cx="491282" cy="875119"/>
          </a:xfrm>
          <a:prstGeom prst="rect">
            <a:avLst/>
          </a:prstGeom>
        </p:spPr>
      </p:pic>
      <p:sp>
        <p:nvSpPr>
          <p:cNvPr id="7" name="Google Shape;232;p50">
            <a:extLst>
              <a:ext uri="{FF2B5EF4-FFF2-40B4-BE49-F238E27FC236}">
                <a16:creationId xmlns:a16="http://schemas.microsoft.com/office/drawing/2014/main" id="{0FBB3F70-DACE-C748-A4E2-C79597B8D0F3}"/>
              </a:ext>
            </a:extLst>
          </p:cNvPr>
          <p:cNvSpPr txBox="1"/>
          <p:nvPr/>
        </p:nvSpPr>
        <p:spPr>
          <a:xfrm>
            <a:off x="541100" y="310575"/>
            <a:ext cx="32919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 dirty="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What we are learning?</a:t>
            </a:r>
            <a:endParaRPr sz="2400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545" y="1103408"/>
            <a:ext cx="3915579" cy="2936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52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E4D0A1A-510D-EF46-8C6D-B618DFA49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048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3"/>
          <p:cNvSpPr txBox="1"/>
          <p:nvPr/>
        </p:nvSpPr>
        <p:spPr>
          <a:xfrm>
            <a:off x="518804" y="1031989"/>
            <a:ext cx="3969300" cy="2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/>
          <a:p>
            <a:pPr marL="317500" lvl="0" indent="-260350" algn="l" rtl="0">
              <a:lnSpc>
                <a:spcPct val="200000"/>
              </a:lnSpc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"/>
              <a:buChar char="●"/>
            </a:pPr>
            <a:r>
              <a:rPr lang="es" sz="1700" dirty="0">
                <a:latin typeface="Avenir"/>
                <a:ea typeface="Avenir"/>
                <a:cs typeface="Avenir"/>
                <a:sym typeface="Avenir"/>
              </a:rPr>
              <a:t>Scrapping</a:t>
            </a:r>
            <a:endParaRPr sz="1700" dirty="0">
              <a:latin typeface="Avenir"/>
              <a:ea typeface="Avenir"/>
              <a:cs typeface="Avenir"/>
              <a:sym typeface="Avenir"/>
            </a:endParaRPr>
          </a:p>
          <a:p>
            <a:pPr marL="317500" lvl="0" indent="-260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"/>
              <a:buChar char="●"/>
            </a:pPr>
            <a:r>
              <a:rPr lang="es" sz="1700" dirty="0">
                <a:latin typeface="Avenir"/>
                <a:ea typeface="Avenir"/>
                <a:cs typeface="Avenir"/>
                <a:sym typeface="Avenir"/>
              </a:rPr>
              <a:t>Data visualization</a:t>
            </a:r>
            <a:endParaRPr sz="1700" dirty="0">
              <a:latin typeface="Avenir"/>
              <a:ea typeface="Avenir"/>
              <a:cs typeface="Avenir"/>
              <a:sym typeface="Avenir"/>
            </a:endParaRPr>
          </a:p>
          <a:p>
            <a:pPr marL="317500" lvl="0" indent="-260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"/>
              <a:buChar char="●"/>
            </a:pPr>
            <a:r>
              <a:rPr lang="es" sz="1700" dirty="0">
                <a:latin typeface="Avenir"/>
                <a:ea typeface="Avenir"/>
                <a:cs typeface="Avenir"/>
                <a:sym typeface="Avenir"/>
              </a:rPr>
              <a:t>Encoding (unicode, ascii, byte, etc)</a:t>
            </a:r>
            <a:endParaRPr sz="1700" dirty="0">
              <a:latin typeface="Avenir"/>
              <a:ea typeface="Avenir"/>
              <a:cs typeface="Avenir"/>
              <a:sym typeface="Avenir"/>
            </a:endParaRPr>
          </a:p>
          <a:p>
            <a:pPr marL="317500" lvl="0" indent="-260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"/>
              <a:buChar char="●"/>
            </a:pPr>
            <a:r>
              <a:rPr lang="es" sz="1700" dirty="0">
                <a:latin typeface="Avenir"/>
                <a:ea typeface="Avenir"/>
                <a:cs typeface="Avenir"/>
                <a:sym typeface="Avenir"/>
              </a:rPr>
              <a:t>Knowledge graphs</a:t>
            </a:r>
            <a:endParaRPr sz="1700" dirty="0">
              <a:latin typeface="Avenir"/>
              <a:ea typeface="Avenir"/>
              <a:cs typeface="Avenir"/>
              <a:sym typeface="Avenir"/>
            </a:endParaRPr>
          </a:p>
          <a:p>
            <a:pPr marL="317500" lvl="0" indent="-260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"/>
              <a:buChar char="●"/>
            </a:pPr>
            <a:r>
              <a:rPr lang="es" sz="1700" dirty="0">
                <a:latin typeface="Avenir"/>
                <a:ea typeface="Avenir"/>
                <a:cs typeface="Avenir"/>
                <a:sym typeface="Avenir"/>
              </a:rPr>
              <a:t>Conversational Agents (chatbots)</a:t>
            </a:r>
            <a:endParaRPr sz="1700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200000"/>
              </a:lnSpc>
              <a:spcBef>
                <a:spcPts val="3300"/>
              </a:spcBef>
              <a:spcAft>
                <a:spcPts val="0"/>
              </a:spcAft>
              <a:buNone/>
            </a:pPr>
            <a:endParaRPr sz="1700" dirty="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57" name="Google Shape;257;p53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D2AACC6-A151-B349-855F-74745DCEF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048" y="95365"/>
            <a:ext cx="491282" cy="875119"/>
          </a:xfrm>
          <a:prstGeom prst="rect">
            <a:avLst/>
          </a:prstGeom>
        </p:spPr>
      </p:pic>
      <p:sp>
        <p:nvSpPr>
          <p:cNvPr id="7" name="Google Shape;232;p50">
            <a:extLst>
              <a:ext uri="{FF2B5EF4-FFF2-40B4-BE49-F238E27FC236}">
                <a16:creationId xmlns:a16="http://schemas.microsoft.com/office/drawing/2014/main" id="{6E4079D6-8761-1B43-BE3D-56EA913C5923}"/>
              </a:ext>
            </a:extLst>
          </p:cNvPr>
          <p:cNvSpPr txBox="1"/>
          <p:nvPr/>
        </p:nvSpPr>
        <p:spPr>
          <a:xfrm>
            <a:off x="541100" y="310575"/>
            <a:ext cx="32919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 dirty="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What we are learning?</a:t>
            </a:r>
            <a:endParaRPr sz="2400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"/>
          <p:cNvSpPr txBox="1"/>
          <p:nvPr/>
        </p:nvSpPr>
        <p:spPr>
          <a:xfrm>
            <a:off x="518804" y="889114"/>
            <a:ext cx="3969300" cy="3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/>
          <a:p>
            <a:pPr marL="317500" lvl="0" indent="-260350" algn="l" rtl="0">
              <a:lnSpc>
                <a:spcPct val="200000"/>
              </a:lnSpc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"/>
              <a:buChar char="●"/>
            </a:pPr>
            <a:r>
              <a:rPr lang="es" sz="1700">
                <a:latin typeface="Avenir"/>
                <a:ea typeface="Avenir"/>
                <a:cs typeface="Avenir"/>
                <a:sym typeface="Avenir"/>
              </a:rPr>
              <a:t>Pandas</a:t>
            </a:r>
            <a:endParaRPr sz="1700">
              <a:latin typeface="Avenir"/>
              <a:ea typeface="Avenir"/>
              <a:cs typeface="Avenir"/>
              <a:sym typeface="Avenir"/>
            </a:endParaRPr>
          </a:p>
          <a:p>
            <a:pPr marL="317500" lvl="0" indent="-260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"/>
              <a:buChar char="●"/>
            </a:pPr>
            <a:r>
              <a:rPr lang="es" sz="1700">
                <a:latin typeface="Avenir"/>
                <a:ea typeface="Avenir"/>
                <a:cs typeface="Avenir"/>
                <a:sym typeface="Avenir"/>
              </a:rPr>
              <a:t>Sklearn</a:t>
            </a:r>
            <a:endParaRPr sz="1700">
              <a:latin typeface="Avenir"/>
              <a:ea typeface="Avenir"/>
              <a:cs typeface="Avenir"/>
              <a:sym typeface="Avenir"/>
            </a:endParaRPr>
          </a:p>
          <a:p>
            <a:pPr marL="317500" lvl="0" indent="-260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"/>
              <a:buChar char="●"/>
            </a:pPr>
            <a:r>
              <a:rPr lang="es" sz="1700">
                <a:latin typeface="Avenir"/>
                <a:ea typeface="Avenir"/>
                <a:cs typeface="Avenir"/>
                <a:sym typeface="Avenir"/>
              </a:rPr>
              <a:t>spaCy: </a:t>
            </a:r>
            <a:r>
              <a:rPr lang="es" sz="17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3"/>
              </a:rPr>
              <a:t>instalación</a:t>
            </a:r>
            <a:endParaRPr sz="1700">
              <a:latin typeface="Avenir"/>
              <a:ea typeface="Avenir"/>
              <a:cs typeface="Avenir"/>
              <a:sym typeface="Avenir"/>
            </a:endParaRPr>
          </a:p>
          <a:p>
            <a:pPr marL="317500" lvl="0" indent="-260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"/>
              <a:buChar char="●"/>
            </a:pPr>
            <a:r>
              <a:rPr lang="es" sz="1700">
                <a:latin typeface="Avenir"/>
                <a:ea typeface="Avenir"/>
                <a:cs typeface="Avenir"/>
                <a:sym typeface="Avenir"/>
              </a:rPr>
              <a:t>Gensim: </a:t>
            </a:r>
            <a:r>
              <a:rPr lang="es" sz="17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4"/>
              </a:rPr>
              <a:t>web</a:t>
            </a:r>
            <a:endParaRPr sz="1700">
              <a:latin typeface="Avenir"/>
              <a:ea typeface="Avenir"/>
              <a:cs typeface="Avenir"/>
              <a:sym typeface="Avenir"/>
            </a:endParaRPr>
          </a:p>
          <a:p>
            <a:pPr marL="317500" lvl="0" indent="-260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"/>
              <a:buChar char="●"/>
            </a:pPr>
            <a:r>
              <a:rPr lang="es" sz="1700">
                <a:latin typeface="Avenir"/>
                <a:ea typeface="Avenir"/>
                <a:cs typeface="Avenir"/>
                <a:sym typeface="Avenir"/>
              </a:rPr>
              <a:t>neuralcoref: </a:t>
            </a:r>
            <a:r>
              <a:rPr lang="es" sz="17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repo</a:t>
            </a:r>
            <a:endParaRPr sz="1700">
              <a:latin typeface="Avenir"/>
              <a:ea typeface="Avenir"/>
              <a:cs typeface="Avenir"/>
              <a:sym typeface="Avenir"/>
            </a:endParaRPr>
          </a:p>
          <a:p>
            <a:pPr marL="317500" lvl="0" indent="-260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"/>
              <a:buChar char="●"/>
            </a:pPr>
            <a:r>
              <a:rPr lang="es" sz="1700">
                <a:latin typeface="Avenir"/>
                <a:ea typeface="Avenir"/>
                <a:cs typeface="Avenir"/>
                <a:sym typeface="Avenir"/>
              </a:rPr>
              <a:t>re (de Python)</a:t>
            </a:r>
            <a:endParaRPr sz="17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5" name="Google Shape;26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6366" y="889110"/>
            <a:ext cx="2313380" cy="869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31214" y="1163498"/>
            <a:ext cx="1799703" cy="968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21661" y="2098663"/>
            <a:ext cx="2313363" cy="827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96982" y="3605212"/>
            <a:ext cx="2434271" cy="968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81241" y="2680180"/>
            <a:ext cx="2262888" cy="82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49516" y="3265459"/>
            <a:ext cx="2313363" cy="14924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54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8C3D59E-E178-904C-83DC-9EBB21235D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8048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efault Theme">
  <a:themeElements>
    <a:clrScheme name="Default Theme">
      <a:dk1>
        <a:srgbClr val="7F7F7F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D87766"/>
      </a:accent2>
      <a:accent3>
        <a:srgbClr val="FFFFFF"/>
      </a:accent3>
      <a:accent4>
        <a:srgbClr val="707070"/>
      </a:accent4>
      <a:accent5>
        <a:srgbClr val="D87766"/>
      </a:accent5>
      <a:accent6>
        <a:srgbClr val="FFFF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517</Words>
  <Application>Microsoft Macintosh PowerPoint</Application>
  <PresentationFormat>On-screen Show (16:9)</PresentationFormat>
  <Paragraphs>126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Helvetica Neue</vt:lpstr>
      <vt:lpstr>Muli Regular</vt:lpstr>
      <vt:lpstr>Lato</vt:lpstr>
      <vt:lpstr>Montserrat</vt:lpstr>
      <vt:lpstr>Avenir</vt:lpstr>
      <vt:lpstr>Montserrat Thin</vt:lpstr>
      <vt:lpstr>Calibri</vt:lpstr>
      <vt:lpstr>Arial</vt:lpstr>
      <vt:lpstr>Lato Black</vt:lpstr>
      <vt:lpstr>Simple Light</vt:lpstr>
      <vt:lpstr>Simple 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Regex (regular expressions)</vt:lpstr>
      <vt:lpstr>PowerPoint Presentation</vt:lpstr>
      <vt:lpstr>PowerPoint Presentation</vt:lpstr>
      <vt:lpstr>Stemming and lemmatization</vt:lpstr>
      <vt:lpstr>tf-idf</vt:lpstr>
      <vt:lpstr>PowerPoint Presentation</vt:lpstr>
      <vt:lpstr>One-hot encoding: sklearn  n-grams  Word embeddings (word2vec, fastText, GloVe)</vt:lpstr>
      <vt:lpstr>NER</vt:lpstr>
      <vt:lpstr>PowerPoint Presentation</vt:lpstr>
      <vt:lpstr>Text Generation</vt:lpstr>
      <vt:lpstr>RNN / LSTM / GRU</vt:lpstr>
      <vt:lpstr>PowerPoint Presentation</vt:lpstr>
      <vt:lpstr>PowerPoint Presentation</vt:lpstr>
      <vt:lpstr>WI-FI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Amna Qureshi</cp:lastModifiedBy>
  <cp:revision>2</cp:revision>
  <dcterms:modified xsi:type="dcterms:W3CDTF">2020-03-16T16:13:36Z</dcterms:modified>
</cp:coreProperties>
</file>